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300" r:id="rId7"/>
    <p:sldId id="311" r:id="rId8"/>
    <p:sldId id="301" r:id="rId9"/>
    <p:sldId id="302" r:id="rId10"/>
    <p:sldId id="307" r:id="rId11"/>
    <p:sldId id="308" r:id="rId12"/>
    <p:sldId id="309" r:id="rId13"/>
    <p:sldId id="310" r:id="rId14"/>
    <p:sldId id="304" r:id="rId15"/>
    <p:sldId id="303" r:id="rId16"/>
    <p:sldId id="305" r:id="rId17"/>
    <p:sldId id="306" r:id="rId18"/>
    <p:sldId id="295" r:id="rId19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1"/>
      <p:bold r:id="rId22"/>
      <p:italic r:id="rId23"/>
      <p:boldItalic r:id="rId24"/>
    </p:embeddedFont>
    <p:embeddedFont>
      <p:font typeface="Fira Sans Extra Condensed" panose="020B05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788EC-AE6C-451D-B661-23A987EAC5FC}" v="303" vWet="307" dt="2022-11-11T12:56:23.557"/>
    <p1510:client id="{78F589CE-468E-42D5-B9F4-7969C704422A}" v="29" dt="2022-11-11T12:56:41.696"/>
  </p1510:revLst>
</p1510:revInfo>
</file>

<file path=ppt/tableStyles.xml><?xml version="1.0" encoding="utf-8"?>
<a:tblStyleLst xmlns:a="http://schemas.openxmlformats.org/drawingml/2006/main" def="{780DE7E1-7458-4FA6-80AB-9A66E088D27E}">
  <a:tblStyle styleId="{780DE7E1-7458-4FA6-80AB-9A66E088D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e96fd5876e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e96fd5876e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5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e96fd5876e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e96fd5876e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MACHINE TEACHERS​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723738" y="3545521"/>
            <a:ext cx="3962987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nl-NL" b="0" i="0" u="none" strike="noStrike" cap="all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JESSE, JOANNE, ERIC, </a:t>
            </a:r>
            <a:br>
              <a:rPr lang="nl-NL" b="0" i="0" u="none" strike="noStrike" cap="all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nl-NL" b="0" i="0" u="none" strike="noStrike" cap="all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MaRTTI</a:t>
            </a:r>
            <a:r>
              <a:rPr lang="nl-NL" b="0" i="0" u="none" strike="noStrike" cap="all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 SEFA &amp; AYRTON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64BD4-DC41-E92C-42AD-44107B27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Restricties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A0C21A-6428-46D3-70AB-19F0F196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839C61D-D692-7F52-01AF-1B4F6FA5AEC7}"/>
              </a:ext>
            </a:extLst>
          </p:cNvPr>
          <p:cNvSpPr txBox="1"/>
          <p:nvPr/>
        </p:nvSpPr>
        <p:spPr>
          <a:xfrm>
            <a:off x="457200" y="1576039"/>
            <a:ext cx="536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Restrictie 5: Container niet plaatsen tussen twee stapels (</a:t>
            </a:r>
            <a:r>
              <a:rPr lang="nl-NL" err="1"/>
              <a:t>reachstacker</a:t>
            </a:r>
            <a:r>
              <a:rPr lang="nl-NL"/>
              <a:t> kan namelijk alleen aan lange kant pakken)</a:t>
            </a:r>
          </a:p>
        </p:txBody>
      </p:sp>
    </p:spTree>
    <p:extLst>
      <p:ext uri="{BB962C8B-B14F-4D97-AF65-F5344CB8AC3E}">
        <p14:creationId xmlns:p14="http://schemas.microsoft.com/office/powerpoint/2010/main" val="182175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25A5D-2C8F-05C7-DA0E-7A8228B9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 sz="2800" b="1" err="1">
                <a:latin typeface="Fira Sans Condensed" panose="020B0604020202020204" pitchFamily="34" charset="0"/>
              </a:rPr>
              <a:t>Reinforcement</a:t>
            </a:r>
            <a:r>
              <a:rPr lang="nl-NL" sz="2800" b="1">
                <a:latin typeface="Fira Sans Condensed" panose="020B0604020202020204" pitchFamily="34" charset="0"/>
              </a:rPr>
              <a:t> Learning: </a:t>
            </a:r>
            <a:r>
              <a:rPr lang="nl-NL"/>
              <a:t>Agent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F2DB793-D107-9A59-79D5-CFD4C0F2A832}"/>
              </a:ext>
            </a:extLst>
          </p:cNvPr>
          <p:cNvSpPr txBox="1"/>
          <p:nvPr/>
        </p:nvSpPr>
        <p:spPr>
          <a:xfrm>
            <a:off x="457200" y="1201312"/>
            <a:ext cx="52559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00" err="1"/>
              <a:t>Reinforcement</a:t>
            </a:r>
            <a:r>
              <a:rPr lang="nl-NL" sz="1300"/>
              <a:t> </a:t>
            </a:r>
            <a:r>
              <a:rPr lang="nl-NL" sz="1300" err="1"/>
              <a:t>learning</a:t>
            </a:r>
            <a:r>
              <a:rPr lang="nl-NL" sz="1300"/>
              <a:t>: Gedrag van model belonen of straffen</a:t>
            </a:r>
          </a:p>
          <a:p>
            <a:endParaRPr lang="nl-NL" sz="1300"/>
          </a:p>
          <a:p>
            <a:r>
              <a:rPr lang="nl-NL" sz="1300"/>
              <a:t>Agent neemt </a:t>
            </a:r>
            <a:r>
              <a:rPr lang="nl-NL" sz="1300" err="1"/>
              <a:t>lotindeling</a:t>
            </a:r>
            <a:r>
              <a:rPr lang="nl-NL" sz="1300"/>
              <a:t> en huidige container als input en geeft een action als output</a:t>
            </a:r>
          </a:p>
          <a:p>
            <a:pPr marL="285750" indent="-285750">
              <a:buFontTx/>
              <a:buChar char="-"/>
            </a:pPr>
            <a:r>
              <a:rPr lang="nl-NL" sz="1300" b="1"/>
              <a:t>Action</a:t>
            </a:r>
            <a:r>
              <a:rPr lang="nl-NL" sz="1300"/>
              <a:t>: Het verplaatsen van de container op een plek in het lot</a:t>
            </a:r>
          </a:p>
          <a:p>
            <a:endParaRPr lang="nl-NL" sz="1300"/>
          </a:p>
          <a:p>
            <a:r>
              <a:rPr lang="nl-NL" sz="1300"/>
              <a:t>Environment geeft state en </a:t>
            </a:r>
            <a:r>
              <a:rPr lang="nl-NL" sz="1300" err="1"/>
              <a:t>reward</a:t>
            </a:r>
            <a:r>
              <a:rPr lang="nl-NL" sz="1300"/>
              <a:t> terug</a:t>
            </a:r>
          </a:p>
          <a:p>
            <a:pPr marL="285750" indent="-285750">
              <a:buFontTx/>
              <a:buChar char="-"/>
            </a:pPr>
            <a:r>
              <a:rPr lang="nl-NL" sz="1300" b="1"/>
              <a:t>State</a:t>
            </a:r>
            <a:r>
              <a:rPr lang="nl-NL" sz="1300"/>
              <a:t>: De containerverdeling over het lot na de vorige gekozen action</a:t>
            </a:r>
          </a:p>
          <a:p>
            <a:pPr marL="285750" indent="-285750">
              <a:buFontTx/>
              <a:buChar char="-"/>
            </a:pPr>
            <a:r>
              <a:rPr lang="nl-NL" sz="1300" b="1" err="1"/>
              <a:t>Reward</a:t>
            </a:r>
            <a:r>
              <a:rPr lang="nl-NL" sz="1300"/>
              <a:t>: score die is ontvangen voor de gekozen action</a:t>
            </a:r>
          </a:p>
          <a:p>
            <a:pPr marL="285750" indent="-285750">
              <a:buFontTx/>
              <a:buChar char="-"/>
            </a:pPr>
            <a:endParaRPr lang="nl-NL" sz="1300"/>
          </a:p>
          <a:p>
            <a:r>
              <a:rPr lang="nl-NL" sz="1300" err="1"/>
              <a:t>Rewards</a:t>
            </a:r>
            <a:r>
              <a:rPr lang="nl-NL" sz="1300"/>
              <a:t>/</a:t>
            </a:r>
            <a:r>
              <a:rPr lang="nl-NL" sz="1300" err="1"/>
              <a:t>punishments</a:t>
            </a:r>
            <a:r>
              <a:rPr lang="nl-NL" sz="1300"/>
              <a:t>:</a:t>
            </a:r>
          </a:p>
          <a:p>
            <a:pPr marL="285750" indent="-285750">
              <a:buFontTx/>
              <a:buChar char="-"/>
            </a:pPr>
            <a:r>
              <a:rPr lang="nl-NL" sz="1300"/>
              <a:t>Container plaatsen op een plek waar die kan staan -&gt; score + 3</a:t>
            </a:r>
          </a:p>
          <a:p>
            <a:pPr marL="285750" indent="-285750">
              <a:buFontTx/>
              <a:buChar char="-"/>
            </a:pPr>
            <a:r>
              <a:rPr lang="nl-NL" sz="1300"/>
              <a:t>Container plaatsen waar dat niet kan -&gt; score - 5</a:t>
            </a:r>
          </a:p>
          <a:p>
            <a:pPr marL="285750" indent="-285750">
              <a:buFontTx/>
              <a:buChar char="-"/>
            </a:pPr>
            <a:endParaRPr lang="nl-NL"/>
          </a:p>
        </p:txBody>
      </p:sp>
      <p:pic>
        <p:nvPicPr>
          <p:cNvPr id="5" name="Afbeelding 4" descr="Afbeelding met buiten, transport, handkar&#10;&#10;Automatisch gegenereerde beschrijving">
            <a:extLst>
              <a:ext uri="{FF2B5EF4-FFF2-40B4-BE49-F238E27FC236}">
                <a16:creationId xmlns:a16="http://schemas.microsoft.com/office/drawing/2014/main" id="{A49416D6-48B0-D327-851F-E316B40E0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6914" y="811134"/>
            <a:ext cx="1229421" cy="961583"/>
          </a:xfrm>
          <a:prstGeom prst="rect">
            <a:avLst/>
          </a:prstGeom>
        </p:spPr>
      </p:pic>
      <p:pic>
        <p:nvPicPr>
          <p:cNvPr id="7" name="Afbeelding 6" descr="Afbeelding met tekst, outdoor-object, lucht, goederencontainer&#10;&#10;Automatisch gegenereerde beschrijving">
            <a:extLst>
              <a:ext uri="{FF2B5EF4-FFF2-40B4-BE49-F238E27FC236}">
                <a16:creationId xmlns:a16="http://schemas.microsoft.com/office/drawing/2014/main" id="{A0E89235-E973-DDBB-1C0F-CA21C66A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60" y="2980041"/>
            <a:ext cx="1779461" cy="116728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5F60AB2-1D32-E085-62A0-C74BA029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24992" flipV="1">
            <a:off x="5880577" y="1697468"/>
            <a:ext cx="1121109" cy="100199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1226B99-8CF3-00CD-B9E4-8B01E99E4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55165" flipV="1">
            <a:off x="7876645" y="1809363"/>
            <a:ext cx="1121109" cy="100199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1E6C0EC-CE9C-411A-4F91-77FA7553E47B}"/>
              </a:ext>
            </a:extLst>
          </p:cNvPr>
          <p:cNvSpPr txBox="1"/>
          <p:nvPr/>
        </p:nvSpPr>
        <p:spPr>
          <a:xfrm>
            <a:off x="6957330" y="545206"/>
            <a:ext cx="9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/>
              <a:t>Agent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4EBA02C-6AFC-FB87-A81A-EEBF3F5F646E}"/>
              </a:ext>
            </a:extLst>
          </p:cNvPr>
          <p:cNvSpPr txBox="1"/>
          <p:nvPr/>
        </p:nvSpPr>
        <p:spPr>
          <a:xfrm>
            <a:off x="6696459" y="4184480"/>
            <a:ext cx="148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/>
              <a:t>Environment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C7809E5-03CD-7AB9-487E-0123485F61EA}"/>
              </a:ext>
            </a:extLst>
          </p:cNvPr>
          <p:cNvSpPr txBox="1"/>
          <p:nvPr/>
        </p:nvSpPr>
        <p:spPr>
          <a:xfrm>
            <a:off x="7508146" y="1970503"/>
            <a:ext cx="148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/>
              <a:t>Action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DC8773F-8231-0A59-30B2-69395C37CCFC}"/>
              </a:ext>
            </a:extLst>
          </p:cNvPr>
          <p:cNvSpPr txBox="1"/>
          <p:nvPr/>
        </p:nvSpPr>
        <p:spPr>
          <a:xfrm>
            <a:off x="5780378" y="2124392"/>
            <a:ext cx="148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/>
              <a:t>State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B7567C-9401-4DCA-25D7-B6B733369AB1}"/>
              </a:ext>
            </a:extLst>
          </p:cNvPr>
          <p:cNvSpPr txBox="1"/>
          <p:nvPr/>
        </p:nvSpPr>
        <p:spPr>
          <a:xfrm>
            <a:off x="5963701" y="2447807"/>
            <a:ext cx="148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err="1"/>
              <a:t>Reward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82757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9F1B0-2AFF-F00B-697F-CDD3DE1F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 sz="2800" b="1" err="1">
                <a:latin typeface="Fira Sans Condensed" panose="020B0604020202020204" pitchFamily="34" charset="0"/>
              </a:rPr>
              <a:t>Reinforcement</a:t>
            </a:r>
            <a:r>
              <a:rPr lang="nl-NL" sz="2800" b="1">
                <a:latin typeface="Fira Sans Condensed" panose="020B0604020202020204" pitchFamily="34" charset="0"/>
              </a:rPr>
              <a:t> Learning: </a:t>
            </a:r>
            <a:r>
              <a:rPr lang="nl-NL"/>
              <a:t>Neuraal Netwerk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CC31B1-12FB-6DF8-C27B-2B41F194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60" y="2420900"/>
            <a:ext cx="3945024" cy="182399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49E4B2C-EDD5-F4B5-EA01-208FB7888990}"/>
              </a:ext>
            </a:extLst>
          </p:cNvPr>
          <p:cNvSpPr txBox="1"/>
          <p:nvPr/>
        </p:nvSpPr>
        <p:spPr>
          <a:xfrm>
            <a:off x="4404732" y="2203791"/>
            <a:ext cx="106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Input </a:t>
            </a:r>
            <a:r>
              <a:rPr lang="nl-NL" err="1">
                <a:solidFill>
                  <a:srgbClr val="FF0000"/>
                </a:solidFill>
              </a:rPr>
              <a:t>layer</a:t>
            </a:r>
            <a:endParaRPr lang="nl-NL">
              <a:solidFill>
                <a:srgbClr val="FF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B026B91-02A0-CD4E-C9EA-0A2EEE33751E}"/>
              </a:ext>
            </a:extLst>
          </p:cNvPr>
          <p:cNvSpPr txBox="1"/>
          <p:nvPr/>
        </p:nvSpPr>
        <p:spPr>
          <a:xfrm>
            <a:off x="7966895" y="2203790"/>
            <a:ext cx="1177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Output </a:t>
            </a:r>
            <a:r>
              <a:rPr lang="nl-NL" err="1">
                <a:solidFill>
                  <a:srgbClr val="FF0000"/>
                </a:solidFill>
              </a:rPr>
              <a:t>layer</a:t>
            </a:r>
            <a:endParaRPr lang="nl-NL">
              <a:solidFill>
                <a:srgbClr val="FF0000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D06C996-412C-621E-9B84-227E35B75626}"/>
              </a:ext>
            </a:extLst>
          </p:cNvPr>
          <p:cNvSpPr txBox="1"/>
          <p:nvPr/>
        </p:nvSpPr>
        <p:spPr>
          <a:xfrm>
            <a:off x="5650508" y="4210542"/>
            <a:ext cx="5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70C0"/>
                </a:solidFill>
              </a:rPr>
              <a:t>128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67A0317-5FCA-E40C-8A69-EB4E2CCC387D}"/>
              </a:ext>
            </a:extLst>
          </p:cNvPr>
          <p:cNvSpPr txBox="1"/>
          <p:nvPr/>
        </p:nvSpPr>
        <p:spPr>
          <a:xfrm>
            <a:off x="7224132" y="4224410"/>
            <a:ext cx="5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70C0"/>
                </a:solidFill>
              </a:rPr>
              <a:t>128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E1D4E56-31D7-6DEA-F2B3-BFE9C3CB86F0}"/>
              </a:ext>
            </a:extLst>
          </p:cNvPr>
          <p:cNvSpPr txBox="1"/>
          <p:nvPr/>
        </p:nvSpPr>
        <p:spPr>
          <a:xfrm>
            <a:off x="6437320" y="4222597"/>
            <a:ext cx="5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rgbClr val="0070C0"/>
                </a:solidFill>
              </a:rPr>
              <a:t>256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9D4D0D6-C0E2-1224-B74A-51D5BAB3DFD7}"/>
              </a:ext>
            </a:extLst>
          </p:cNvPr>
          <p:cNvSpPr txBox="1"/>
          <p:nvPr/>
        </p:nvSpPr>
        <p:spPr>
          <a:xfrm>
            <a:off x="6034040" y="2176665"/>
            <a:ext cx="132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err="1">
                <a:solidFill>
                  <a:srgbClr val="0070C0"/>
                </a:solidFill>
              </a:rPr>
              <a:t>Hidden</a:t>
            </a:r>
            <a:r>
              <a:rPr lang="nl-NL">
                <a:solidFill>
                  <a:srgbClr val="0070C0"/>
                </a:solidFill>
              </a:rPr>
              <a:t> </a:t>
            </a:r>
            <a:r>
              <a:rPr lang="nl-NL" err="1">
                <a:solidFill>
                  <a:srgbClr val="0070C0"/>
                </a:solidFill>
              </a:rPr>
              <a:t>layers</a:t>
            </a:r>
            <a:endParaRPr lang="nl-NL">
              <a:solidFill>
                <a:srgbClr val="0070C0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7362443-FAC6-D3EC-B794-76AAB463FAEC}"/>
              </a:ext>
            </a:extLst>
          </p:cNvPr>
          <p:cNvSpPr txBox="1"/>
          <p:nvPr/>
        </p:nvSpPr>
        <p:spPr>
          <a:xfrm>
            <a:off x="457200" y="1411396"/>
            <a:ext cx="756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Agent stopt prioriteit van eerstvolgende uit te laden container en de huidige staat van het lot in het neurale netwerk.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C64E81B-BCE0-52DF-9B28-7DB92A9721F2}"/>
              </a:ext>
            </a:extLst>
          </p:cNvPr>
          <p:cNvSpPr txBox="1"/>
          <p:nvPr/>
        </p:nvSpPr>
        <p:spPr>
          <a:xfrm>
            <a:off x="542693" y="2267011"/>
            <a:ext cx="3448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Input: </a:t>
            </a:r>
          </a:p>
          <a:p>
            <a:pPr marL="285750" indent="-285750">
              <a:buFontTx/>
              <a:buChar char="-"/>
            </a:pPr>
            <a:r>
              <a:rPr lang="nl-NL"/>
              <a:t>lotsindeling array</a:t>
            </a:r>
          </a:p>
          <a:p>
            <a:pPr marL="285750" indent="-285750">
              <a:buFontTx/>
              <a:buChar char="-"/>
            </a:pPr>
            <a:r>
              <a:rPr lang="nl-NL"/>
              <a:t>Prioriteitsklasse (‘L’ of ‘H’)</a:t>
            </a:r>
          </a:p>
          <a:p>
            <a:endParaRPr lang="nl-NL"/>
          </a:p>
          <a:p>
            <a:r>
              <a:rPr lang="nl-NL" err="1"/>
              <a:t>Optimizer</a:t>
            </a:r>
            <a:r>
              <a:rPr lang="nl-NL"/>
              <a:t>: </a:t>
            </a:r>
          </a:p>
          <a:p>
            <a:pPr marL="285750" indent="-285750">
              <a:buFontTx/>
              <a:buChar char="-"/>
            </a:pPr>
            <a:r>
              <a:rPr lang="nl-NL"/>
              <a:t>Adam</a:t>
            </a:r>
          </a:p>
          <a:p>
            <a:endParaRPr lang="nl-NL"/>
          </a:p>
          <a:p>
            <a:r>
              <a:rPr lang="nl-NL"/>
              <a:t>Output:</a:t>
            </a:r>
          </a:p>
          <a:p>
            <a:r>
              <a:rPr lang="nl-NL"/>
              <a:t>- ‘L’ of ‘H’ in array zetten (action)</a:t>
            </a:r>
          </a:p>
        </p:txBody>
      </p:sp>
    </p:spTree>
    <p:extLst>
      <p:ext uri="{BB962C8B-B14F-4D97-AF65-F5344CB8AC3E}">
        <p14:creationId xmlns:p14="http://schemas.microsoft.com/office/powerpoint/2010/main" val="124434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91DF1-291F-1730-A9DF-456BDC0A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Resultaten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FBE15B-0F68-0E05-A322-A34E7A90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34" y="1605776"/>
            <a:ext cx="4716965" cy="353772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6629E4-79AD-70EA-AC9C-AF3176011D1E}"/>
              </a:ext>
            </a:extLst>
          </p:cNvPr>
          <p:cNvSpPr txBox="1"/>
          <p:nvPr/>
        </p:nvSpPr>
        <p:spPr>
          <a:xfrm>
            <a:off x="542693" y="1442224"/>
            <a:ext cx="3828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/>
              <a:t>Model traint over 100.000 episodes</a:t>
            </a:r>
          </a:p>
          <a:p>
            <a:pPr marL="285750" indent="-285750">
              <a:buFontTx/>
              <a:buChar char="-"/>
            </a:pPr>
            <a:r>
              <a:rPr lang="nl-NL"/>
              <a:t>Vindt na 25.000 episodes consistent de max score</a:t>
            </a:r>
          </a:p>
          <a:p>
            <a:pPr marL="285750" indent="-285750">
              <a:buFontTx/>
              <a:buChar char="-"/>
            </a:pPr>
            <a:r>
              <a:rPr lang="nl-NL"/>
              <a:t>Leert na eerste 5000 episodes score boven 25 te behalen</a:t>
            </a:r>
          </a:p>
        </p:txBody>
      </p:sp>
    </p:spTree>
    <p:extLst>
      <p:ext uri="{BB962C8B-B14F-4D97-AF65-F5344CB8AC3E}">
        <p14:creationId xmlns:p14="http://schemas.microsoft.com/office/powerpoint/2010/main" val="100073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B08DF-8B1C-B681-7BF4-5ACCA959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Plannen voor volgende 4 weken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69BFAF8-6414-701C-7A49-C5A1A862FDD9}"/>
              </a:ext>
            </a:extLst>
          </p:cNvPr>
          <p:cNvSpPr txBox="1"/>
          <p:nvPr/>
        </p:nvSpPr>
        <p:spPr>
          <a:xfrm>
            <a:off x="654205" y="1293541"/>
            <a:ext cx="4988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/>
              <a:t>Bestaand model verbeteren</a:t>
            </a:r>
          </a:p>
          <a:p>
            <a:pPr marL="285750" indent="-285750">
              <a:buFontTx/>
              <a:buChar char="-"/>
            </a:pPr>
            <a:r>
              <a:rPr lang="nl-NL"/>
              <a:t>Gebruik van </a:t>
            </a:r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networks</a:t>
            </a:r>
            <a:endParaRPr lang="nl-NL"/>
          </a:p>
          <a:p>
            <a:pPr marL="285750" indent="-285750">
              <a:buFontTx/>
              <a:buChar char="-"/>
            </a:pPr>
            <a:r>
              <a:rPr lang="nl-NL"/>
              <a:t>Scoren op verdeling van de containers</a:t>
            </a:r>
          </a:p>
          <a:p>
            <a:pPr marL="285750" indent="-285750">
              <a:buFontTx/>
              <a:buChar char="-"/>
            </a:pPr>
            <a:r>
              <a:rPr lang="nl-NL"/>
              <a:t>Scoren op de route die </a:t>
            </a:r>
            <a:r>
              <a:rPr lang="nl-NL" err="1"/>
              <a:t>reachstacker</a:t>
            </a:r>
            <a:r>
              <a:rPr lang="nl-NL"/>
              <a:t> rijdt</a:t>
            </a:r>
          </a:p>
          <a:p>
            <a:pPr marL="285750" indent="-285750">
              <a:buFontTx/>
              <a:buChar char="-"/>
            </a:pPr>
            <a:r>
              <a:rPr lang="nl-NL"/>
              <a:t>Environment vergroten (stapelhoogte meenemen)</a:t>
            </a:r>
          </a:p>
        </p:txBody>
      </p:sp>
    </p:spTree>
    <p:extLst>
      <p:ext uri="{BB962C8B-B14F-4D97-AF65-F5344CB8AC3E}">
        <p14:creationId xmlns:p14="http://schemas.microsoft.com/office/powerpoint/2010/main" val="290811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2"/>
          <p:cNvSpPr txBox="1">
            <a:spLocks noGrp="1"/>
          </p:cNvSpPr>
          <p:nvPr>
            <p:ph type="title"/>
          </p:nvPr>
        </p:nvSpPr>
        <p:spPr>
          <a:xfrm>
            <a:off x="2678533" y="1756626"/>
            <a:ext cx="3786933" cy="1630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err="1"/>
              <a:t>Vragen</a:t>
            </a:r>
            <a:r>
              <a:rPr lang="en-US" sz="7200"/>
              <a:t>?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32209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VOORTGANG CONTAINER PROJECT​</a:t>
            </a: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305DB55A-E0A4-B403-FD20-DCCB8924183A}"/>
              </a:ext>
            </a:extLst>
          </p:cNvPr>
          <p:cNvSpPr txBox="1"/>
          <p:nvPr/>
        </p:nvSpPr>
        <p:spPr>
          <a:xfrm>
            <a:off x="3789121" y="1509185"/>
            <a:ext cx="418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nl-NL" sz="2000" b="1">
                <a:latin typeface="Fira Sans Condensed" panose="020B0604020202020204" pitchFamily="34" charset="0"/>
              </a:rPr>
              <a:t>Onderzoeksopzet</a:t>
            </a:r>
          </a:p>
          <a:p>
            <a:pPr marL="342900" indent="-342900">
              <a:buAutoNum type="arabicPeriod"/>
            </a:pPr>
            <a:r>
              <a:rPr lang="nl-NL" sz="2000" b="1">
                <a:latin typeface="Fira Sans Condensed" panose="020B0604020202020204" pitchFamily="34" charset="0"/>
              </a:rPr>
              <a:t>Simulatie Environments</a:t>
            </a:r>
          </a:p>
          <a:p>
            <a:pPr marL="342900" indent="-342900">
              <a:buAutoNum type="arabicPeriod"/>
            </a:pPr>
            <a:r>
              <a:rPr lang="nl-NL" sz="2000" b="1">
                <a:latin typeface="Fira Sans Condensed" panose="020B0604020202020204" pitchFamily="34" charset="0"/>
              </a:rPr>
              <a:t>Restricties</a:t>
            </a:r>
          </a:p>
          <a:p>
            <a:pPr marL="342900" indent="-342900">
              <a:buAutoNum type="arabicPeriod"/>
            </a:pPr>
            <a:r>
              <a:rPr lang="nl-NL" sz="2000" b="1" err="1">
                <a:latin typeface="Fira Sans Condensed" panose="020B0604020202020204" pitchFamily="34" charset="0"/>
              </a:rPr>
              <a:t>Reinforcement</a:t>
            </a:r>
            <a:r>
              <a:rPr lang="nl-NL" sz="2000" b="1">
                <a:latin typeface="Fira Sans Condensed" panose="020B0604020202020204" pitchFamily="34" charset="0"/>
              </a:rPr>
              <a:t> Learning</a:t>
            </a:r>
          </a:p>
          <a:p>
            <a:pPr marL="342900" indent="-342900">
              <a:buAutoNum type="arabicPeriod"/>
            </a:pPr>
            <a:r>
              <a:rPr lang="nl-NL" sz="2000" b="1">
                <a:latin typeface="Fira Sans Condensed" panose="020B0604020202020204" pitchFamily="34" charset="0"/>
              </a:rPr>
              <a:t>Resultaten</a:t>
            </a:r>
          </a:p>
          <a:p>
            <a:pPr marL="342900" indent="-342900">
              <a:buAutoNum type="arabicPeriod"/>
            </a:pPr>
            <a:r>
              <a:rPr lang="nl-NL" sz="2000" b="1">
                <a:latin typeface="Fira Sans Condensed" panose="020B0604020202020204" pitchFamily="34" charset="0"/>
              </a:rPr>
              <a:t>Plannen voor volgende 4 weken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DA7CC-C020-A15A-1F4E-069E68FF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Onderzoeksopzet</a:t>
            </a:r>
          </a:p>
        </p:txBody>
      </p:sp>
      <p:pic>
        <p:nvPicPr>
          <p:cNvPr id="6" name="Afbeelding 5" descr="Afbeelding met tekst, scène, stad, goederencontainer&#10;&#10;Automatisch gegenereerde beschrijving">
            <a:extLst>
              <a:ext uri="{FF2B5EF4-FFF2-40B4-BE49-F238E27FC236}">
                <a16:creationId xmlns:a16="http://schemas.microsoft.com/office/drawing/2014/main" id="{CCBB09D8-E044-6202-EB41-05A4D4E8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43" y="2491830"/>
            <a:ext cx="4291155" cy="241377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0C71665-48D4-5F1F-B80D-F41A282940D2}"/>
              </a:ext>
            </a:extLst>
          </p:cNvPr>
          <p:cNvSpPr txBox="1"/>
          <p:nvPr/>
        </p:nvSpPr>
        <p:spPr>
          <a:xfrm>
            <a:off x="590823" y="1532878"/>
            <a:ext cx="815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nl-NL">
                <a:latin typeface="Roboto"/>
                <a:ea typeface="Roboto"/>
                <a:cs typeface="Roboto"/>
                <a:sym typeface="Roboto"/>
              </a:rPr>
              <a:t>Met welke methode(s) kunnen we het uitladingsdeel van het container </a:t>
            </a:r>
            <a:r>
              <a:rPr lang="nl-NL" err="1">
                <a:latin typeface="Roboto"/>
                <a:ea typeface="Roboto"/>
                <a:cs typeface="Roboto"/>
                <a:sym typeface="Roboto"/>
              </a:rPr>
              <a:t>stacking</a:t>
            </a:r>
            <a:r>
              <a:rPr lang="nl-NL">
                <a:latin typeface="Roboto"/>
                <a:ea typeface="Roboto"/>
                <a:cs typeface="Roboto"/>
                <a:sym typeface="Roboto"/>
              </a:rPr>
              <a:t> probleem optimaal oplossen?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AE12442-A133-B7BF-E79B-D753BBDDC303}"/>
              </a:ext>
            </a:extLst>
          </p:cNvPr>
          <p:cNvSpPr txBox="1"/>
          <p:nvPr/>
        </p:nvSpPr>
        <p:spPr>
          <a:xfrm>
            <a:off x="590823" y="1218607"/>
            <a:ext cx="1483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Hoofdvraag</a:t>
            </a:r>
            <a:endParaRPr lang="en-US"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DD1ED99-38E4-8299-D7BD-62D610EE2498}"/>
              </a:ext>
            </a:extLst>
          </p:cNvPr>
          <p:cNvSpPr txBox="1"/>
          <p:nvPr/>
        </p:nvSpPr>
        <p:spPr>
          <a:xfrm>
            <a:off x="184203" y="2662345"/>
            <a:ext cx="42911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544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Welke methoden (heuristieken) zijn mogelijk bij het container </a:t>
            </a:r>
            <a:r>
              <a:rPr lang="nl-NL" sz="1400" err="1">
                <a:latin typeface="Roboto"/>
                <a:ea typeface="Roboto"/>
                <a:cs typeface="Roboto"/>
                <a:sym typeface="Roboto"/>
              </a:rPr>
              <a:t>stacking</a:t>
            </a: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 probleem?  ​</a:t>
            </a:r>
          </a:p>
          <a:p>
            <a:pPr marL="34544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Wat is een move en wat zijn de restricties? ​</a:t>
            </a:r>
          </a:p>
          <a:p>
            <a:pPr marL="34544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Welke containers zijn er en welke gaan we gebruiken?​</a:t>
            </a:r>
          </a:p>
          <a:p>
            <a:pPr marL="34544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Hoe is de haven ingericht en wat zijn de restricties?​</a:t>
            </a:r>
          </a:p>
          <a:p>
            <a:pPr marL="34544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nl-NL" sz="1400">
                <a:latin typeface="Roboto"/>
                <a:ea typeface="Roboto"/>
                <a:cs typeface="Roboto"/>
                <a:sym typeface="Roboto"/>
              </a:rPr>
              <a:t>Hoe kunnen we de container data simuleren? ​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279C3C0-5B4D-F9EC-6A8B-0AACDA0C559E}"/>
              </a:ext>
            </a:extLst>
          </p:cNvPr>
          <p:cNvSpPr txBox="1"/>
          <p:nvPr/>
        </p:nvSpPr>
        <p:spPr>
          <a:xfrm>
            <a:off x="552094" y="2232864"/>
            <a:ext cx="1483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Deelvragen</a:t>
            </a:r>
            <a:endParaRPr lang="en-US"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706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2"/>
          <p:cNvSpPr txBox="1">
            <a:spLocks noGrp="1"/>
          </p:cNvSpPr>
          <p:nvPr>
            <p:ph type="title"/>
          </p:nvPr>
        </p:nvSpPr>
        <p:spPr>
          <a:xfrm>
            <a:off x="459166" y="413845"/>
            <a:ext cx="6231443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500"/>
              <a:t>Simulation Environments: </a:t>
            </a:r>
            <a:r>
              <a:rPr lang="en-US" sz="2500" err="1"/>
              <a:t>Eerste</a:t>
            </a:r>
            <a:r>
              <a:rPr lang="en-US" sz="2500"/>
              <a:t> prototype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895346-8EB9-D23C-C36E-8DBB4820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03" y="1595064"/>
            <a:ext cx="3115917" cy="3372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9CBF6-C32D-3FF0-5B78-8B85EFFEDAB9}"/>
              </a:ext>
            </a:extLst>
          </p:cNvPr>
          <p:cNvSpPr txBox="1"/>
          <p:nvPr/>
        </p:nvSpPr>
        <p:spPr>
          <a:xfrm>
            <a:off x="861391" y="1134717"/>
            <a:ext cx="318880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Environment</a:t>
            </a:r>
          </a:p>
          <a:p>
            <a:pPr marL="285750" indent="-285750">
              <a:buChar char="•"/>
            </a:pPr>
            <a:r>
              <a:rPr lang="en-US" err="1"/>
              <a:t>Reachstacker</a:t>
            </a:r>
          </a:p>
          <a:p>
            <a:pPr marL="285750" indent="-285750">
              <a:buChar char="•"/>
            </a:pPr>
            <a:r>
              <a:rPr lang="en-US"/>
              <a:t>PyGame (GUI)</a:t>
            </a:r>
          </a:p>
          <a:p>
            <a:pPr marL="285750" indent="-285750">
              <a:buChar char="•"/>
            </a:pPr>
            <a:r>
              <a:rPr lang="en-US" err="1"/>
              <a:t>Niet</a:t>
            </a:r>
            <a:r>
              <a:rPr lang="en-US"/>
              <a:t> in </a:t>
            </a:r>
            <a:r>
              <a:rPr lang="en-US" err="1"/>
              <a:t>Jupyter</a:t>
            </a:r>
            <a:r>
              <a:rPr lang="en-US"/>
              <a:t> Notebook</a:t>
            </a:r>
          </a:p>
          <a:p>
            <a:pPr marL="285750" indent="-285750">
              <a:buChar char="•"/>
            </a:pPr>
            <a:r>
              <a:rPr lang="en-US" err="1"/>
              <a:t>Meerdere</a:t>
            </a:r>
            <a:r>
              <a:rPr lang="en-US"/>
              <a:t> lots</a:t>
            </a:r>
          </a:p>
          <a:p>
            <a:pPr marL="285750" indent="-285750">
              <a:buChar char="•"/>
            </a:pPr>
            <a:r>
              <a:rPr lang="en-US"/>
              <a:t>Complex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8" name="Picture 8" descr="A picture containing text, sushi, vector graphics&#10;&#10;Description automatically generated">
            <a:extLst>
              <a:ext uri="{FF2B5EF4-FFF2-40B4-BE49-F238E27FC236}">
                <a16:creationId xmlns:a16="http://schemas.microsoft.com/office/drawing/2014/main" id="{B3CA822F-3447-9F37-C5A3-3D33108B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438" y="647283"/>
            <a:ext cx="2743200" cy="1085744"/>
          </a:xfrm>
          <a:prstGeom prst="rect">
            <a:avLst/>
          </a:prstGeom>
        </p:spPr>
      </p:pic>
      <p:pic>
        <p:nvPicPr>
          <p:cNvPr id="3" name="Afbeelding 2" descr="Afbeelding met tekst, lucht, buiten, aanhangwagen&#10;&#10;Automatisch gegenereerde beschrijving">
            <a:extLst>
              <a:ext uri="{FF2B5EF4-FFF2-40B4-BE49-F238E27FC236}">
                <a16:creationId xmlns:a16="http://schemas.microsoft.com/office/drawing/2014/main" id="{25FF965F-128F-0730-6579-FE80C1B1B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24" y="322447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7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533C8-30C3-4879-C498-A0D837B6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Simulatie Environments: Tweede Prototype</a:t>
            </a:r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8DD1261E-6BAE-A6C8-AB1B-85D1DDA3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39" y="2103863"/>
            <a:ext cx="1772280" cy="2517631"/>
          </a:xfrm>
          <a:prstGeom prst="rect">
            <a:avLst/>
          </a:prstGeom>
        </p:spPr>
      </p:pic>
      <p:pic>
        <p:nvPicPr>
          <p:cNvPr id="6" name="Afbeelding 5" descr="Afbeelding met tekst, kruiswoordpuzzel&#10;&#10;Automatisch gegenereerde beschrijving">
            <a:extLst>
              <a:ext uri="{FF2B5EF4-FFF2-40B4-BE49-F238E27FC236}">
                <a16:creationId xmlns:a16="http://schemas.microsoft.com/office/drawing/2014/main" id="{67C0265B-D0B1-BDCD-7164-14013B55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2" y="1919056"/>
            <a:ext cx="2702438" cy="2702438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E7AD1EB4-8ACB-30D7-A589-C640C437746A}"/>
              </a:ext>
            </a:extLst>
          </p:cNvPr>
          <p:cNvSpPr/>
          <p:nvPr/>
        </p:nvSpPr>
        <p:spPr>
          <a:xfrm>
            <a:off x="3699646" y="3126017"/>
            <a:ext cx="563837" cy="4609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5EADF9A-4E33-ABEA-30D5-544C875A20DD}"/>
              </a:ext>
            </a:extLst>
          </p:cNvPr>
          <p:cNvSpPr txBox="1"/>
          <p:nvPr/>
        </p:nvSpPr>
        <p:spPr>
          <a:xfrm>
            <a:off x="936702" y="1263805"/>
            <a:ext cx="689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Bij onze methode wordt onder andere de environment als input gebruikt. Deze wordt omgezet naar een array die rekening houdt met het 3-dimensionale probleem</a:t>
            </a:r>
          </a:p>
        </p:txBody>
      </p:sp>
    </p:spTree>
    <p:extLst>
      <p:ext uri="{BB962C8B-B14F-4D97-AF65-F5344CB8AC3E}">
        <p14:creationId xmlns:p14="http://schemas.microsoft.com/office/powerpoint/2010/main" val="40496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377A5-5333-6EC1-64B8-02360CF2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Restricties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D3B0960-488A-BF2E-04E9-AFE0BBA1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15CC89B-629C-3FAA-C439-99462A2FB195}"/>
              </a:ext>
            </a:extLst>
          </p:cNvPr>
          <p:cNvSpPr txBox="1"/>
          <p:nvPr/>
        </p:nvSpPr>
        <p:spPr>
          <a:xfrm>
            <a:off x="457200" y="1576039"/>
            <a:ext cx="536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Restrictie 1: Container niet plaatsen waar al een container staat</a:t>
            </a:r>
          </a:p>
        </p:txBody>
      </p:sp>
    </p:spTree>
    <p:extLst>
      <p:ext uri="{BB962C8B-B14F-4D97-AF65-F5344CB8AC3E}">
        <p14:creationId xmlns:p14="http://schemas.microsoft.com/office/powerpoint/2010/main" val="54799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EFCE78-49C6-D656-0C59-72896396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Restricties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DAB26C-448B-BA1B-1469-4FD7E4F0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77939C5-689C-C293-80C8-1C2DDAF1D298}"/>
              </a:ext>
            </a:extLst>
          </p:cNvPr>
          <p:cNvSpPr txBox="1"/>
          <p:nvPr/>
        </p:nvSpPr>
        <p:spPr>
          <a:xfrm>
            <a:off x="457200" y="1576039"/>
            <a:ext cx="555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Restrictie 2: Container niet plaatsen waar geen container onder zit</a:t>
            </a:r>
          </a:p>
        </p:txBody>
      </p:sp>
    </p:spTree>
    <p:extLst>
      <p:ext uri="{BB962C8B-B14F-4D97-AF65-F5344CB8AC3E}">
        <p14:creationId xmlns:p14="http://schemas.microsoft.com/office/powerpoint/2010/main" val="12443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37D27-E57E-8864-C47B-9C1FC5B0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Restricties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BCB4F05-6F36-7961-44BA-2D1CF7E2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0F2015E-6EC7-0375-26A4-649B40A7066D}"/>
              </a:ext>
            </a:extLst>
          </p:cNvPr>
          <p:cNvSpPr txBox="1"/>
          <p:nvPr/>
        </p:nvSpPr>
        <p:spPr>
          <a:xfrm>
            <a:off x="457200" y="1576039"/>
            <a:ext cx="354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Restrictie 3: Container niet plaatsen op een stapel die de max hoogte heeft bereikt</a:t>
            </a:r>
          </a:p>
        </p:txBody>
      </p:sp>
    </p:spTree>
    <p:extLst>
      <p:ext uri="{BB962C8B-B14F-4D97-AF65-F5344CB8AC3E}">
        <p14:creationId xmlns:p14="http://schemas.microsoft.com/office/powerpoint/2010/main" val="117754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41CB4-CAB8-A225-8B19-4322261E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/>
              <a:t>Restricties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62ED4B-2E1F-8A19-5347-B6A606E5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69E1E0-6B83-DDAF-4329-92AA81FB625E}"/>
              </a:ext>
            </a:extLst>
          </p:cNvPr>
          <p:cNvSpPr txBox="1"/>
          <p:nvPr/>
        </p:nvSpPr>
        <p:spPr>
          <a:xfrm>
            <a:off x="457200" y="1576039"/>
            <a:ext cx="536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Restrictie 4: Container niet plaatsen buiten het lot</a:t>
            </a:r>
          </a:p>
        </p:txBody>
      </p:sp>
    </p:spTree>
    <p:extLst>
      <p:ext uri="{BB962C8B-B14F-4D97-AF65-F5344CB8AC3E}">
        <p14:creationId xmlns:p14="http://schemas.microsoft.com/office/powerpoint/2010/main" val="1415396692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89C011C64E14B8D2F0A9DB8EEAFFC" ma:contentTypeVersion="2" ma:contentTypeDescription="Een nieuw document maken." ma:contentTypeScope="" ma:versionID="c8142d039dc5353adfacfa06026142e5">
  <xsd:schema xmlns:xsd="http://www.w3.org/2001/XMLSchema" xmlns:xs="http://www.w3.org/2001/XMLSchema" xmlns:p="http://schemas.microsoft.com/office/2006/metadata/properties" xmlns:ns2="2c69a8eb-0355-4a35-a061-dff89d1db132" targetNamespace="http://schemas.microsoft.com/office/2006/metadata/properties" ma:root="true" ma:fieldsID="180ed39c1d7e406a892133f3319ff9d7" ns2:_="">
    <xsd:import namespace="2c69a8eb-0355-4a35-a061-dff89d1db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9a8eb-0355-4a35-a061-dff89d1db1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235E34-E990-4EB2-BBE3-38C9D01EEF8F}">
  <ds:schemaRefs>
    <ds:schemaRef ds:uri="2c69a8eb-0355-4a35-a061-dff89d1db1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92F3D7-597E-48D1-B89E-5121E2EAB8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C22FD4-411D-4CDB-8129-A39D78FD5136}">
  <ds:schemaRefs>
    <ds:schemaRef ds:uri="2c69a8eb-0355-4a35-a061-dff89d1db1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Machine Learning Infographics by Slidesgo</vt:lpstr>
      <vt:lpstr>HUMAN MACHINE TEACHERS​</vt:lpstr>
      <vt:lpstr>VOORTGANG CONTAINER PROJECT​</vt:lpstr>
      <vt:lpstr>Onderzoeksopzet</vt:lpstr>
      <vt:lpstr>Simulation Environments: Eerste prototype</vt:lpstr>
      <vt:lpstr>Simulatie Environments: Tweede Prototype</vt:lpstr>
      <vt:lpstr>Restricties</vt:lpstr>
      <vt:lpstr>Restricties</vt:lpstr>
      <vt:lpstr>Restricties</vt:lpstr>
      <vt:lpstr>Restricties</vt:lpstr>
      <vt:lpstr>Restricties</vt:lpstr>
      <vt:lpstr>Reinforcement Learning: Agent</vt:lpstr>
      <vt:lpstr>Reinforcement Learning: Neuraal Netwerk</vt:lpstr>
      <vt:lpstr>Resultaten</vt:lpstr>
      <vt:lpstr>Plannen voor volgende 4 weken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MACHINE TEACHERS​</dc:title>
  <cp:revision>2</cp:revision>
  <dcterms:modified xsi:type="dcterms:W3CDTF">2022-12-29T11:28:17Z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0x010100BD989C011C64E14B8D2F0A9DB8EEAFFC</vt:lpwstr>
  </property>
</Properties>
</file>